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0" r:id="rId4"/>
    <p:sldId id="258" r:id="rId5"/>
    <p:sldId id="271" r:id="rId6"/>
    <p:sldId id="259" r:id="rId7"/>
    <p:sldId id="260" r:id="rId8"/>
    <p:sldId id="261" r:id="rId9"/>
    <p:sldId id="272" r:id="rId10"/>
    <p:sldId id="262" r:id="rId11"/>
    <p:sldId id="263" r:id="rId12"/>
    <p:sldId id="264" r:id="rId13"/>
    <p:sldId id="265" r:id="rId14"/>
    <p:sldId id="266" r:id="rId15"/>
    <p:sldId id="275" r:id="rId16"/>
    <p:sldId id="267" r:id="rId17"/>
    <p:sldId id="273" r:id="rId18"/>
    <p:sldId id="268" r:id="rId19"/>
    <p:sldId id="269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3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43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906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72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17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419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3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18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324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07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39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785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07EEF-CB20-408E-A404-CF6EDB3356A2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072DE-5195-420E-B953-B896AD91221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80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anrachi.f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associÃ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35885"/>
            <a:ext cx="9144000" cy="68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956376" y="33265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/>
              <a:t>ב"ה</a:t>
            </a:r>
            <a:endParaRPr lang="fr-FR" sz="2400" dirty="0"/>
          </a:p>
        </p:txBody>
      </p:sp>
      <p:sp>
        <p:nvSpPr>
          <p:cNvPr id="5" name="Étiquette 4"/>
          <p:cNvSpPr/>
          <p:nvPr/>
        </p:nvSpPr>
        <p:spPr>
          <a:xfrm>
            <a:off x="2134491" y="4672495"/>
            <a:ext cx="4875018" cy="1944216"/>
          </a:xfrm>
          <a:prstGeom prst="plaque">
            <a:avLst>
              <a:gd name="adj" fmla="val 1951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04764" y="3933056"/>
            <a:ext cx="6534472" cy="2237634"/>
          </a:xfrm>
        </p:spPr>
        <p:txBody>
          <a:bodyPr>
            <a:noAutofit/>
          </a:bodyPr>
          <a:lstStyle/>
          <a:p>
            <a:r>
              <a:rPr lang="fr-FR" sz="6000" dirty="0"/>
              <a:t>   BIENVENUE AU GAN RACHI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069268" y="5954238"/>
            <a:ext cx="10825844" cy="1371600"/>
          </a:xfrm>
        </p:spPr>
        <p:txBody>
          <a:bodyPr>
            <a:noAutofit/>
          </a:bodyPr>
          <a:lstStyle/>
          <a:p>
            <a:pPr algn="ctr"/>
            <a:r>
              <a:rPr lang="fr-FR" sz="4400" dirty="0"/>
              <a:t>   2026-2027                                     5787</a:t>
            </a:r>
            <a:endParaRPr lang="fr-FR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6888" y="62981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Notre école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EE3841-4EFF-40DF-AF0E-3747BBD82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92896"/>
            <a:ext cx="5417352" cy="40630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8AC61F-D760-4CC4-BEC9-0D24E75459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276872"/>
            <a:ext cx="2747797" cy="20608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C7B1B5-E595-44C1-AC28-251EBC8DFD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495062"/>
            <a:ext cx="2747797" cy="20608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496888" y="62981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 Le Gan en joie!!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6A083A-5363-4765-9642-9639AB5A7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05212"/>
            <a:ext cx="4320480" cy="27754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5DD171-24FE-4481-94A6-F25D45E31F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13" y="3848036"/>
            <a:ext cx="4196517" cy="25830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4264" y="62068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PRESENTATION DES CLASSES: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276872"/>
            <a:ext cx="9649072" cy="527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3600" u="sng" dirty="0"/>
              <a:t>Maternelle:</a:t>
            </a:r>
            <a:r>
              <a:rPr lang="fr-FR" sz="3600" dirty="0"/>
              <a:t> 74 enfants </a:t>
            </a:r>
            <a:endParaRPr lang="fr-FR" sz="3600" u="sng" dirty="0"/>
          </a:p>
          <a:p>
            <a:pPr>
              <a:buNone/>
            </a:pPr>
            <a:endParaRPr lang="fr-FR" sz="3600" u="sng" dirty="0"/>
          </a:p>
          <a:p>
            <a:r>
              <a:rPr lang="fr-FR" dirty="0" err="1">
                <a:solidFill>
                  <a:srgbClr val="0070C0"/>
                </a:solidFill>
              </a:rPr>
              <a:t>Kohavim</a:t>
            </a:r>
            <a:r>
              <a:rPr lang="fr-FR" dirty="0">
                <a:solidFill>
                  <a:srgbClr val="0070C0"/>
                </a:solidFill>
              </a:rPr>
              <a:t> 1</a:t>
            </a:r>
            <a:r>
              <a:rPr lang="fr-FR" dirty="0"/>
              <a:t>: 13 enfants avec Mora Olivia, Mora Carole et l’</a:t>
            </a:r>
            <a:r>
              <a:rPr lang="fr-FR" dirty="0" err="1"/>
              <a:t>Assem</a:t>
            </a:r>
            <a:r>
              <a:rPr lang="fr-FR" dirty="0"/>
              <a:t> Fanny</a:t>
            </a:r>
          </a:p>
          <a:p>
            <a:pPr>
              <a:buNone/>
            </a:pPr>
            <a:endParaRPr lang="fr-FR" dirty="0"/>
          </a:p>
          <a:p>
            <a:r>
              <a:rPr lang="fr-FR" dirty="0" err="1">
                <a:solidFill>
                  <a:srgbClr val="0070C0"/>
                </a:solidFill>
              </a:rPr>
              <a:t>Kohavim</a:t>
            </a:r>
            <a:r>
              <a:rPr lang="fr-FR" dirty="0">
                <a:solidFill>
                  <a:srgbClr val="0070C0"/>
                </a:solidFill>
              </a:rPr>
              <a:t> 2:</a:t>
            </a:r>
            <a:r>
              <a:rPr lang="fr-FR" dirty="0"/>
              <a:t> 20 enfants avec Mora Marion et l’</a:t>
            </a:r>
            <a:r>
              <a:rPr lang="fr-FR" dirty="0" err="1"/>
              <a:t>Assem</a:t>
            </a:r>
            <a:r>
              <a:rPr lang="fr-FR" dirty="0"/>
              <a:t> Jennifer</a:t>
            </a:r>
          </a:p>
          <a:p>
            <a:pPr>
              <a:buNone/>
            </a:pPr>
            <a:endParaRPr lang="fr-FR" dirty="0"/>
          </a:p>
          <a:p>
            <a:r>
              <a:rPr lang="fr-FR" dirty="0" err="1">
                <a:solidFill>
                  <a:srgbClr val="0070C0"/>
                </a:solidFill>
              </a:rPr>
              <a:t>Levana</a:t>
            </a:r>
            <a:r>
              <a:rPr lang="fr-FR" dirty="0">
                <a:solidFill>
                  <a:srgbClr val="0070C0"/>
                </a:solidFill>
              </a:rPr>
              <a:t>: </a:t>
            </a:r>
            <a:r>
              <a:rPr lang="fr-FR" dirty="0"/>
              <a:t>25 enfants avec Mora Hanna et l’</a:t>
            </a:r>
            <a:r>
              <a:rPr lang="fr-FR" dirty="0" err="1"/>
              <a:t>Assem</a:t>
            </a:r>
            <a:r>
              <a:rPr lang="fr-FR" dirty="0"/>
              <a:t> Bruna</a:t>
            </a:r>
          </a:p>
          <a:p>
            <a:pPr>
              <a:buNone/>
            </a:pPr>
            <a:endParaRPr lang="fr-FR" dirty="0"/>
          </a:p>
          <a:p>
            <a:r>
              <a:rPr lang="fr-FR" dirty="0">
                <a:solidFill>
                  <a:srgbClr val="0070C0"/>
                </a:solidFill>
              </a:rPr>
              <a:t>Chemech: </a:t>
            </a:r>
            <a:r>
              <a:rPr lang="fr-FR" dirty="0"/>
              <a:t>16 enfants avec Mora </a:t>
            </a:r>
            <a:r>
              <a:rPr lang="fr-FR" dirty="0" err="1"/>
              <a:t>Bathyah</a:t>
            </a:r>
            <a:r>
              <a:rPr lang="fr-FR" dirty="0"/>
              <a:t>, Mora </a:t>
            </a:r>
            <a:r>
              <a:rPr lang="fr-FR" dirty="0" err="1"/>
              <a:t>Nehama</a:t>
            </a:r>
            <a:r>
              <a:rPr lang="fr-FR" dirty="0"/>
              <a:t> et l’</a:t>
            </a:r>
            <a:r>
              <a:rPr lang="fr-FR" dirty="0" err="1"/>
              <a:t>Assem</a:t>
            </a:r>
            <a:r>
              <a:rPr lang="fr-FR" dirty="0"/>
              <a:t> Laurence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206600"/>
            <a:ext cx="108732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600" u="sng" dirty="0"/>
              <a:t>Elémentaire:</a:t>
            </a:r>
            <a:r>
              <a:rPr lang="fr-FR" sz="3600" dirty="0"/>
              <a:t> 106 enfants</a:t>
            </a:r>
            <a:endParaRPr lang="fr-FR" sz="3600" u="sng" dirty="0"/>
          </a:p>
          <a:p>
            <a:pPr>
              <a:buNone/>
            </a:pPr>
            <a:endParaRPr lang="fr-FR" sz="1600" u="sng" dirty="0"/>
          </a:p>
          <a:p>
            <a:r>
              <a:rPr lang="fr-FR" sz="2000" dirty="0">
                <a:solidFill>
                  <a:srgbClr val="0070C0"/>
                </a:solidFill>
              </a:rPr>
              <a:t>CP: </a:t>
            </a:r>
            <a:r>
              <a:rPr lang="fr-FR" sz="2000" dirty="0"/>
              <a:t>21 enfants avec Mora </a:t>
            </a:r>
            <a:r>
              <a:rPr lang="fr-FR" sz="2000" dirty="0" err="1"/>
              <a:t>Kokhava</a:t>
            </a:r>
            <a:r>
              <a:rPr lang="fr-FR" sz="2000" dirty="0"/>
              <a:t> et Mora Mathilde</a:t>
            </a:r>
          </a:p>
          <a:p>
            <a:pPr>
              <a:buNone/>
            </a:pPr>
            <a:endParaRPr lang="fr-FR" sz="2000" dirty="0"/>
          </a:p>
          <a:p>
            <a:r>
              <a:rPr lang="fr-FR" sz="2000" dirty="0">
                <a:solidFill>
                  <a:srgbClr val="0070C0"/>
                </a:solidFill>
              </a:rPr>
              <a:t>CE1: </a:t>
            </a:r>
            <a:r>
              <a:rPr lang="fr-FR" sz="2000" dirty="0"/>
              <a:t>23 enfants avec Mora Ruth et Moré Mikaël</a:t>
            </a:r>
          </a:p>
          <a:p>
            <a:pPr>
              <a:buNone/>
            </a:pPr>
            <a:endParaRPr lang="fr-FR" sz="2000" dirty="0"/>
          </a:p>
          <a:p>
            <a:pPr>
              <a:buNone/>
            </a:pPr>
            <a:r>
              <a:rPr lang="fr-FR" sz="2000" dirty="0">
                <a:solidFill>
                  <a:srgbClr val="0070C0"/>
                </a:solidFill>
              </a:rPr>
              <a:t>CE2: </a:t>
            </a:r>
            <a:r>
              <a:rPr lang="fr-FR" sz="2000" dirty="0"/>
              <a:t>18</a:t>
            </a:r>
            <a:r>
              <a:rPr lang="fr-FR" sz="2000" dirty="0">
                <a:solidFill>
                  <a:srgbClr val="0070C0"/>
                </a:solidFill>
              </a:rPr>
              <a:t> </a:t>
            </a:r>
            <a:r>
              <a:rPr lang="fr-FR" sz="2000" dirty="0"/>
              <a:t>enfants avec Mora </a:t>
            </a:r>
            <a:r>
              <a:rPr lang="fr-FR" sz="2000" dirty="0" err="1"/>
              <a:t>Rahel</a:t>
            </a:r>
            <a:r>
              <a:rPr lang="fr-FR" sz="2000" dirty="0"/>
              <a:t> et Mora Claude</a:t>
            </a:r>
          </a:p>
          <a:p>
            <a:pPr>
              <a:buNone/>
            </a:pPr>
            <a:endParaRPr lang="fr-FR" sz="2000" dirty="0"/>
          </a:p>
          <a:p>
            <a:pPr>
              <a:buNone/>
            </a:pPr>
            <a:r>
              <a:rPr lang="fr-FR" sz="2000" dirty="0">
                <a:solidFill>
                  <a:srgbClr val="0070C0"/>
                </a:solidFill>
              </a:rPr>
              <a:t>CM1: </a:t>
            </a:r>
            <a:r>
              <a:rPr lang="fr-FR" sz="2000" dirty="0"/>
              <a:t>26 enfants avec Mora Hava et Mora Edith</a:t>
            </a:r>
          </a:p>
          <a:p>
            <a:pPr>
              <a:buNone/>
            </a:pPr>
            <a:endParaRPr lang="fr-FR" sz="2000" dirty="0"/>
          </a:p>
          <a:p>
            <a:pPr>
              <a:buNone/>
            </a:pPr>
            <a:r>
              <a:rPr lang="fr-FR" sz="2000" dirty="0">
                <a:solidFill>
                  <a:srgbClr val="0070C0"/>
                </a:solidFill>
              </a:rPr>
              <a:t>CM2: </a:t>
            </a:r>
            <a:r>
              <a:rPr lang="fr-FR" sz="2000" dirty="0"/>
              <a:t>18 enfants avec Moré </a:t>
            </a:r>
            <a:r>
              <a:rPr lang="fr-FR" sz="2000" dirty="0" err="1"/>
              <a:t>Moché</a:t>
            </a:r>
            <a:r>
              <a:rPr lang="fr-FR" sz="2000" dirty="0"/>
              <a:t> et Mora Haya</a:t>
            </a:r>
          </a:p>
          <a:p>
            <a:pPr>
              <a:buNone/>
            </a:pPr>
            <a:endParaRPr lang="fr-FR" sz="2000" dirty="0"/>
          </a:p>
          <a:p>
            <a:pPr>
              <a:buNone/>
            </a:pPr>
            <a:r>
              <a:rPr lang="fr-FR" sz="2000" dirty="0"/>
              <a:t>Un total de 180 enfants.</a:t>
            </a:r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414264" y="62068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PRESENTATION DES CLASSES (suite):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7016" y="2636912"/>
            <a:ext cx="8856984" cy="4873752"/>
          </a:xfrm>
        </p:spPr>
        <p:txBody>
          <a:bodyPr>
            <a:noAutofit/>
          </a:bodyPr>
          <a:lstStyle/>
          <a:p>
            <a:pPr>
              <a:buNone/>
            </a:pPr>
            <a:endParaRPr lang="fr-FR" sz="3200" dirty="0"/>
          </a:p>
          <a:p>
            <a:r>
              <a:rPr lang="fr-FR" sz="3200" u="sng" dirty="0"/>
              <a:t>Intervenante</a:t>
            </a:r>
            <a:r>
              <a:rPr lang="fr-FR" sz="3200" dirty="0"/>
              <a:t>:  Sarah</a:t>
            </a:r>
          </a:p>
          <a:p>
            <a:pPr>
              <a:buNone/>
            </a:pPr>
            <a:endParaRPr lang="fr-FR" sz="3200" dirty="0"/>
          </a:p>
          <a:p>
            <a:r>
              <a:rPr lang="fr-FR" sz="3200" u="sng" dirty="0"/>
              <a:t>Service des repas:</a:t>
            </a:r>
            <a:r>
              <a:rPr lang="fr-FR" sz="3200" dirty="0"/>
              <a:t> Moré Mikaël, Mora Ruth et Mora </a:t>
            </a:r>
            <a:r>
              <a:rPr lang="fr-FR" sz="3200" dirty="0" err="1"/>
              <a:t>Rahel</a:t>
            </a:r>
            <a:endParaRPr lang="fr-FR" sz="3200" dirty="0"/>
          </a:p>
          <a:p>
            <a:pPr>
              <a:buNone/>
            </a:pPr>
            <a:endParaRPr lang="fr-FR" sz="3200" dirty="0"/>
          </a:p>
          <a:p>
            <a:r>
              <a:rPr lang="fr-FR" sz="3200" dirty="0"/>
              <a:t> </a:t>
            </a:r>
            <a:r>
              <a:rPr lang="fr-FR" sz="3200" u="sng" dirty="0"/>
              <a:t>Surveillance</a:t>
            </a:r>
            <a:r>
              <a:rPr lang="fr-FR" sz="3200" dirty="0"/>
              <a:t>: Sacha et le personnel du secrétariat.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414264" y="62068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PRESENTATION DES</a:t>
            </a:r>
            <a:br>
              <a:rPr lang="fr-FR" sz="5400" dirty="0">
                <a:solidFill>
                  <a:srgbClr val="0070C0"/>
                </a:solidFill>
              </a:rPr>
            </a:br>
            <a:r>
              <a:rPr lang="fr-FR" sz="5400" dirty="0">
                <a:solidFill>
                  <a:srgbClr val="0070C0"/>
                </a:solidFill>
              </a:rPr>
              <a:t>CLASSES (suite):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701824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fr-FR" sz="5400" dirty="0">
                <a:solidFill>
                  <a:srgbClr val="0070C0"/>
                </a:solidFill>
              </a:rPr>
              <a:t>HORAIRES A </a:t>
            </a:r>
            <a:br>
              <a:rPr lang="fr-FR" sz="5400" dirty="0">
                <a:solidFill>
                  <a:srgbClr val="0070C0"/>
                </a:solidFill>
              </a:rPr>
            </a:br>
            <a:r>
              <a:rPr lang="fr-FR" sz="5400" dirty="0">
                <a:solidFill>
                  <a:srgbClr val="0070C0"/>
                </a:solidFill>
              </a:rPr>
              <a:t>RESPECTER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155648"/>
            <a:ext cx="8064896" cy="4873752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800" dirty="0"/>
          </a:p>
          <a:p>
            <a:r>
              <a:rPr lang="fr-FR" sz="2800" dirty="0"/>
              <a:t> La Maternelle : de 9H à 16H45 lundi-mardi-mercredi-jeudi</a:t>
            </a:r>
            <a:endParaRPr lang="fr-FR" sz="2800" u="sng" dirty="0"/>
          </a:p>
          <a:p>
            <a:pPr marL="0" indent="0">
              <a:buNone/>
            </a:pPr>
            <a:endParaRPr lang="fr-FR" sz="2800" dirty="0"/>
          </a:p>
          <a:p>
            <a:r>
              <a:rPr lang="fr-FR" sz="2800" dirty="0"/>
              <a:t> L’Elémentaire : de 8H30 à 16H45 lundi-mardi-mercredi-jeudi </a:t>
            </a:r>
          </a:p>
          <a:p>
            <a:pPr marL="0" indent="0" algn="ctr">
              <a:buNone/>
            </a:pPr>
            <a:r>
              <a:rPr lang="fr-FR" sz="2800" u="sng" dirty="0">
                <a:solidFill>
                  <a:srgbClr val="FF0000"/>
                </a:solidFill>
              </a:rPr>
              <a:t>ARRIVEE à 8H25</a:t>
            </a:r>
          </a:p>
          <a:p>
            <a:endParaRPr lang="fr-FR" sz="2800" dirty="0"/>
          </a:p>
          <a:p>
            <a:r>
              <a:rPr lang="fr-FR" sz="2800" dirty="0"/>
              <a:t> Le vendredi de 8H30 à 13H00, après le repas </a:t>
            </a:r>
            <a:r>
              <a:rPr lang="fr-FR" sz="2800" b="1" u="sng" dirty="0"/>
              <a:t>sans aucune exception.</a:t>
            </a:r>
            <a:endParaRPr lang="fr-FR" sz="28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548680"/>
            <a:ext cx="6264696" cy="1143000"/>
          </a:xfrm>
        </p:spPr>
        <p:txBody>
          <a:bodyPr>
            <a:noAutofit/>
          </a:bodyPr>
          <a:lstStyle/>
          <a:p>
            <a:pPr algn="ctr"/>
            <a:r>
              <a:rPr lang="fr-FR" sz="3600" dirty="0">
                <a:solidFill>
                  <a:srgbClr val="0070C0"/>
                </a:solidFill>
              </a:rPr>
              <a:t>ORGANISATION DE L’ACCUEIL ET DE LA SORTIE DES CLASSES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4392488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/>
              <a:t>Surveillance </a:t>
            </a:r>
            <a:r>
              <a:rPr lang="fr-FR" sz="2400" b="1" dirty="0"/>
              <a:t>à partir de 7H30</a:t>
            </a:r>
            <a:r>
              <a:rPr lang="fr-FR" sz="2400" dirty="0"/>
              <a:t>.</a:t>
            </a:r>
          </a:p>
          <a:p>
            <a:pPr>
              <a:buNone/>
            </a:pPr>
            <a:r>
              <a:rPr lang="fr-FR" sz="2400" dirty="0"/>
              <a:t> </a:t>
            </a:r>
          </a:p>
          <a:p>
            <a:r>
              <a:rPr lang="fr-FR" sz="2400" dirty="0"/>
              <a:t>Les parents des élèves de maternelle doivent </a:t>
            </a:r>
            <a:r>
              <a:rPr lang="fr-FR" sz="2400" b="1" dirty="0"/>
              <a:t>absolument les accompagner et les confier à l’ASSEM</a:t>
            </a:r>
            <a:r>
              <a:rPr lang="fr-FR" sz="2400" dirty="0"/>
              <a:t> </a:t>
            </a:r>
            <a:r>
              <a:rPr lang="fr-FR" sz="2400" b="1" dirty="0"/>
              <a:t>de garde, côté maternelle.</a:t>
            </a:r>
          </a:p>
          <a:p>
            <a:pPr>
              <a:buNone/>
            </a:pPr>
            <a:endParaRPr lang="fr-FR" sz="2400" dirty="0"/>
          </a:p>
          <a:p>
            <a:r>
              <a:rPr lang="fr-FR" sz="2400" dirty="0"/>
              <a:t>Le matin : - Accueil Maternelle à partir de 8H30 par une ASEM ou une enseignante.</a:t>
            </a:r>
          </a:p>
          <a:p>
            <a:pPr>
              <a:buNone/>
            </a:pPr>
            <a:r>
              <a:rPr lang="fr-FR" sz="2400" dirty="0"/>
              <a:t>                       -Accueil Elémentaire : à 8 H 25 par les enseignants.</a:t>
            </a:r>
          </a:p>
          <a:p>
            <a:pPr>
              <a:buNone/>
            </a:pPr>
            <a:endParaRPr lang="fr-FR" sz="2400" dirty="0"/>
          </a:p>
          <a:p>
            <a:r>
              <a:rPr lang="fr-FR" sz="2400" dirty="0"/>
              <a:t>Le soir : -16H45 à 17H :  surveillants et enseignants.</a:t>
            </a:r>
          </a:p>
          <a:p>
            <a:pPr>
              <a:buNone/>
            </a:pPr>
            <a:r>
              <a:rPr lang="fr-FR" sz="2400" dirty="0"/>
              <a:t>                  - </a:t>
            </a:r>
            <a:r>
              <a:rPr lang="fr-FR" sz="2400" b="1" dirty="0"/>
              <a:t>De 17H à 18H : </a:t>
            </a:r>
          </a:p>
          <a:p>
            <a:pPr>
              <a:buNone/>
            </a:pPr>
            <a:r>
              <a:rPr lang="fr-FR" sz="2400" b="1" dirty="0"/>
              <a:t>         Maternelle : garderie payante. </a:t>
            </a:r>
            <a:endParaRPr lang="fr-FR" sz="2400" dirty="0"/>
          </a:p>
          <a:p>
            <a:pPr>
              <a:buNone/>
            </a:pPr>
            <a:r>
              <a:rPr lang="fr-FR" sz="2400" b="1" dirty="0"/>
              <a:t>         Elémentaire : Etude surveillée payante.</a:t>
            </a:r>
            <a:endParaRPr lang="fr-FR" sz="24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2278027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SzPct val="700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Le mercredi:</a:t>
            </a:r>
          </a:p>
          <a:p>
            <a:pPr lvl="0">
              <a:spcBef>
                <a:spcPts val="600"/>
              </a:spcBef>
              <a:buSzPct val="70000"/>
            </a:pPr>
            <a:r>
              <a:rPr lang="fr-FR" sz="2400" dirty="0">
                <a:solidFill>
                  <a:prstClr val="black"/>
                </a:solidFill>
              </a:rPr>
              <a:t>Possibilité de quitter l’établissement </a:t>
            </a:r>
            <a:r>
              <a:rPr lang="fr-FR" sz="2400" b="1" dirty="0">
                <a:solidFill>
                  <a:prstClr val="black"/>
                </a:solidFill>
              </a:rPr>
              <a:t>à 13h et à 15h, uniquement sur justificatifs d’activités extra-scolaires et régulièrement.</a:t>
            </a:r>
          </a:p>
          <a:p>
            <a:pPr lvl="0">
              <a:spcBef>
                <a:spcPts val="600"/>
              </a:spcBef>
              <a:buSzPct val="70000"/>
            </a:pPr>
            <a:r>
              <a:rPr lang="fr-FR" sz="2400" dirty="0">
                <a:solidFill>
                  <a:prstClr val="black"/>
                </a:solidFill>
              </a:rPr>
              <a:t>Il faut contacter le secrétariat </a:t>
            </a:r>
            <a:r>
              <a:rPr lang="fr-FR" sz="2400" b="1" dirty="0">
                <a:solidFill>
                  <a:prstClr val="black"/>
                </a:solidFill>
              </a:rPr>
              <a:t>avant mercredi 10H.</a:t>
            </a:r>
          </a:p>
          <a:p>
            <a:pPr marL="342900" lvl="0" indent="-342900">
              <a:spcBef>
                <a:spcPts val="600"/>
              </a:spcBef>
              <a:buSzPct val="70000"/>
              <a:buFont typeface="Arial" panose="020B0604020202020204" pitchFamily="34" charset="0"/>
              <a:buChar char="•"/>
            </a:pPr>
            <a:r>
              <a:rPr lang="fr-FR" sz="2400" b="1" u="sng" dirty="0">
                <a:solidFill>
                  <a:prstClr val="black"/>
                </a:solidFill>
              </a:rPr>
              <a:t>Veuillez, svp, régulariser l’inscription de votre enfant à la garderie, s’il y reste.</a:t>
            </a:r>
            <a:endParaRPr lang="fr-FR" sz="2400" u="sng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600"/>
              </a:spcBef>
              <a:buSzPct val="700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Le vendredi : de 13H00 à 14 H : surveillants</a:t>
            </a:r>
          </a:p>
          <a:p>
            <a:pPr marL="274320" lvl="0" indent="-274320">
              <a:spcBef>
                <a:spcPts val="600"/>
              </a:spcBef>
              <a:buClr>
                <a:srgbClr val="FE8637"/>
              </a:buClr>
              <a:buSzPct val="70000"/>
              <a:buFont typeface="Wingdings"/>
              <a:buChar char=""/>
            </a:pPr>
            <a:endParaRPr lang="fr-FR" sz="2400" dirty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600"/>
              </a:spcBef>
              <a:buSzPct val="70000"/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 Une journée d’école est très longue: Pour le bien-être de votre enfant, éviter de la prolonger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b="1" u="sng" dirty="0">
                <a:solidFill>
                  <a:prstClr val="black"/>
                </a:solidFill>
              </a:rPr>
              <a:t>inutilement</a:t>
            </a:r>
            <a:r>
              <a:rPr lang="fr-FR" sz="2400" dirty="0">
                <a:solidFill>
                  <a:prstClr val="black"/>
                </a:solidFill>
              </a:rPr>
              <a:t> !</a:t>
            </a:r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2195736" y="701824"/>
            <a:ext cx="6048672" cy="1143000"/>
          </a:xfrm>
        </p:spPr>
        <p:txBody>
          <a:bodyPr>
            <a:noAutofit/>
          </a:bodyPr>
          <a:lstStyle/>
          <a:p>
            <a:pPr algn="ctr"/>
            <a:r>
              <a:rPr lang="fr-FR" sz="3600" dirty="0">
                <a:solidFill>
                  <a:srgbClr val="0070C0"/>
                </a:solidFill>
              </a:rPr>
              <a:t>ORGANISATION DE L’ACCUEIL ET DE LA SORTIE DES CLASSES (suite)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r-FR" sz="6000" dirty="0">
                <a:solidFill>
                  <a:srgbClr val="0070C0"/>
                </a:solidFill>
              </a:rPr>
              <a:t>ADMINISTRATION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34888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fr-FR" sz="2400" b="1" dirty="0"/>
              <a:t>Veuillez, svp, mettre à jour les documents suivants, si cela n’a pas été fait:</a:t>
            </a:r>
          </a:p>
          <a:p>
            <a:r>
              <a:rPr lang="fr-FR" sz="2800" dirty="0">
                <a:solidFill>
                  <a:srgbClr val="00B0F0"/>
                </a:solidFill>
              </a:rPr>
              <a:t>Dossier d’inscription ou réinscription</a:t>
            </a:r>
          </a:p>
          <a:p>
            <a:r>
              <a:rPr lang="fr-FR" sz="2800" dirty="0">
                <a:solidFill>
                  <a:srgbClr val="00B0F0"/>
                </a:solidFill>
              </a:rPr>
              <a:t>JUSTIFICATIF DE DOMICILE</a:t>
            </a:r>
          </a:p>
          <a:p>
            <a:r>
              <a:rPr lang="fr-FR" sz="2800" dirty="0">
                <a:solidFill>
                  <a:srgbClr val="00B0F0"/>
                </a:solidFill>
              </a:rPr>
              <a:t>Assurances</a:t>
            </a:r>
          </a:p>
          <a:p>
            <a:r>
              <a:rPr lang="fr-FR" sz="2800" dirty="0">
                <a:solidFill>
                  <a:srgbClr val="00B0F0"/>
                </a:solidFill>
              </a:rPr>
              <a:t>Droit à l’image</a:t>
            </a:r>
          </a:p>
          <a:p>
            <a:r>
              <a:rPr lang="fr-FR" sz="2800" dirty="0">
                <a:solidFill>
                  <a:srgbClr val="00B0F0"/>
                </a:solidFill>
              </a:rPr>
              <a:t>Inscription à l’étude ou garderie, si besoin est.</a:t>
            </a:r>
          </a:p>
          <a:p>
            <a:r>
              <a:rPr lang="fr-FR" sz="2800" dirty="0">
                <a:solidFill>
                  <a:srgbClr val="00B0F0"/>
                </a:solidFill>
              </a:rPr>
              <a:t>PAI, si besoin.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692696"/>
            <a:ext cx="6552728" cy="936104"/>
          </a:xfrm>
        </p:spPr>
        <p:txBody>
          <a:bodyPr>
            <a:noAutofit/>
          </a:bodyPr>
          <a:lstStyle/>
          <a:p>
            <a:r>
              <a:rPr lang="fr-FR" sz="6000" dirty="0">
                <a:solidFill>
                  <a:srgbClr val="0070C0"/>
                </a:solidFill>
              </a:rPr>
              <a:t>DOSSIER MEDICAL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492896"/>
            <a:ext cx="8784976" cy="4873752"/>
          </a:xfrm>
        </p:spPr>
        <p:txBody>
          <a:bodyPr>
            <a:noAutofit/>
          </a:bodyPr>
          <a:lstStyle/>
          <a:p>
            <a:pPr lvl="0"/>
            <a:r>
              <a:rPr lang="fr-FR" sz="2400" dirty="0"/>
              <a:t>Il est </a:t>
            </a:r>
            <a:r>
              <a:rPr lang="fr-FR" sz="2400" b="1" u="sng" dirty="0">
                <a:solidFill>
                  <a:srgbClr val="FF0000"/>
                </a:solidFill>
              </a:rPr>
              <a:t>interdit</a:t>
            </a:r>
            <a:r>
              <a:rPr lang="fr-FR" sz="2400" b="1" dirty="0"/>
              <a:t> </a:t>
            </a:r>
            <a:r>
              <a:rPr lang="fr-FR" sz="2400" dirty="0"/>
              <a:t>à toute personne, enseignant ou personnel administratif, de délivrer des médicaments sauf si un </a:t>
            </a:r>
            <a:r>
              <a:rPr lang="fr-FR" sz="2400" dirty="0">
                <a:solidFill>
                  <a:srgbClr val="FF0000"/>
                </a:solidFill>
              </a:rPr>
              <a:t>P.A.I</a:t>
            </a:r>
            <a:r>
              <a:rPr lang="fr-FR" sz="2400" dirty="0">
                <a:solidFill>
                  <a:schemeClr val="accent3"/>
                </a:solidFill>
              </a:rPr>
              <a:t>. </a:t>
            </a:r>
            <a:r>
              <a:rPr lang="fr-FR" sz="2400" dirty="0"/>
              <a:t>(protocole d’accueil individualisé) a été constitué avec le Médecin Scolaire et les parents de l’élève, dans les cas sévères d’allergie ou d’asthme (directive de l’Education Nationale).</a:t>
            </a:r>
          </a:p>
          <a:p>
            <a:pPr lvl="0">
              <a:buNone/>
            </a:pPr>
            <a:endParaRPr lang="fr-FR" sz="2400" dirty="0"/>
          </a:p>
          <a:p>
            <a:pPr lvl="0"/>
            <a:r>
              <a:rPr lang="fr-FR" sz="2400" u="sng" dirty="0"/>
              <a:t>A titre exceptionnel</a:t>
            </a:r>
            <a:r>
              <a:rPr lang="fr-FR" sz="2400" dirty="0"/>
              <a:t>, la directrice peut donner le traitement à l’enfant sous 2 conditions : </a:t>
            </a:r>
          </a:p>
          <a:p>
            <a:pPr marL="0" lvl="0" indent="0">
              <a:buNone/>
            </a:pPr>
            <a:r>
              <a:rPr lang="fr-FR" sz="2400" dirty="0"/>
              <a:t>    -avoir </a:t>
            </a:r>
            <a:r>
              <a:rPr lang="fr-FR" sz="2400" u="sng" dirty="0"/>
              <a:t>l’ordonnance</a:t>
            </a:r>
            <a:r>
              <a:rPr lang="fr-FR" sz="2400" dirty="0"/>
              <a:t> de la prescription </a:t>
            </a:r>
          </a:p>
          <a:p>
            <a:pPr lvl="0">
              <a:buNone/>
            </a:pPr>
            <a:r>
              <a:rPr lang="fr-FR" sz="2400" dirty="0"/>
              <a:t>    -avoir une </a:t>
            </a:r>
            <a:r>
              <a:rPr lang="fr-FR" sz="2400" u="sng" dirty="0"/>
              <a:t>autorisation écrite </a:t>
            </a:r>
            <a:r>
              <a:rPr lang="fr-FR" sz="2400" dirty="0"/>
              <a:t>des parents (à télécharger sur le site de l’école www.ganrachi.fr).</a:t>
            </a:r>
          </a:p>
          <a:p>
            <a:endParaRPr lang="fr-FR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7467600" cy="868958"/>
          </a:xfrm>
        </p:spPr>
        <p:txBody>
          <a:bodyPr>
            <a:noAutofit/>
          </a:bodyPr>
          <a:lstStyle/>
          <a:p>
            <a:pPr algn="ctr"/>
            <a:r>
              <a:rPr lang="fr-FR" sz="8000" dirty="0">
                <a:solidFill>
                  <a:srgbClr val="0070C0"/>
                </a:solidFill>
              </a:rPr>
              <a:t>SECURITE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2420888"/>
            <a:ext cx="8892480" cy="5400600"/>
          </a:xfrm>
        </p:spPr>
        <p:txBody>
          <a:bodyPr>
            <a:normAutofit/>
          </a:bodyPr>
          <a:lstStyle/>
          <a:p>
            <a:pPr lvl="0"/>
            <a:r>
              <a:rPr lang="fr-FR" dirty="0"/>
              <a:t>Pour des raisons de </a:t>
            </a:r>
            <a:r>
              <a:rPr lang="fr-FR" b="1" u="sng" dirty="0"/>
              <a:t>sécurité</a:t>
            </a:r>
            <a:r>
              <a:rPr lang="fr-FR" dirty="0"/>
              <a:t>, les parents sont priés de </a:t>
            </a:r>
            <a:r>
              <a:rPr lang="fr-FR" b="1" dirty="0"/>
              <a:t>ne pas s’attarder</a:t>
            </a:r>
            <a:r>
              <a:rPr lang="fr-FR" dirty="0"/>
              <a:t> après avoir déposé ou récupéré leurs enfants et ne devront </a:t>
            </a:r>
            <a:r>
              <a:rPr lang="fr-FR" b="1" dirty="0"/>
              <a:t>absolument pas se garer sur le rond-point</a:t>
            </a:r>
            <a:r>
              <a:rPr lang="fr-FR" dirty="0"/>
              <a:t>.</a:t>
            </a:r>
          </a:p>
          <a:p>
            <a:pPr lvl="0">
              <a:buNone/>
            </a:pPr>
            <a:endParaRPr lang="fr-FR" dirty="0"/>
          </a:p>
          <a:p>
            <a:pPr lvl="0"/>
            <a:r>
              <a:rPr lang="fr-FR" dirty="0"/>
              <a:t>Interdiction de laisser des </a:t>
            </a:r>
            <a:r>
              <a:rPr lang="fr-FR" b="1" dirty="0"/>
              <a:t>enfants seuls sur le parvis</a:t>
            </a:r>
            <a:r>
              <a:rPr lang="fr-FR" dirty="0"/>
              <a:t> : les parents doivent aller chercher les </a:t>
            </a:r>
            <a:r>
              <a:rPr lang="fr-FR" b="1" dirty="0"/>
              <a:t>enfants de la crèche avant les plus grands</a:t>
            </a:r>
            <a:r>
              <a:rPr lang="fr-FR" dirty="0"/>
              <a:t>.</a:t>
            </a:r>
          </a:p>
          <a:p>
            <a:pPr lvl="0">
              <a:buNone/>
            </a:pPr>
            <a:endParaRPr lang="fr-FR" dirty="0"/>
          </a:p>
          <a:p>
            <a:pPr lvl="0"/>
            <a:r>
              <a:rPr lang="fr-FR" dirty="0"/>
              <a:t>Interdiction de </a:t>
            </a:r>
            <a:r>
              <a:rPr lang="fr-FR" b="1" dirty="0"/>
              <a:t>passer par l’intérieur de l’école</a:t>
            </a:r>
            <a:r>
              <a:rPr lang="fr-FR" dirty="0"/>
              <a:t>.</a:t>
            </a:r>
          </a:p>
          <a:p>
            <a:pPr lvl="0">
              <a:buNone/>
            </a:pPr>
            <a:endParaRPr lang="fr-FR" dirty="0"/>
          </a:p>
          <a:p>
            <a:pPr lvl="0"/>
            <a:r>
              <a:rPr lang="fr-FR" b="1" dirty="0"/>
              <a:t>Interdiction aux élèves de l’Elémentaire d’aller chercher leurs cadets en Maternelle.</a:t>
            </a:r>
          </a:p>
          <a:p>
            <a:pPr marL="0" lvl="0" indent="0">
              <a:buNone/>
            </a:pPr>
            <a:r>
              <a:rPr lang="fr-FR" b="1" dirty="0"/>
              <a:t>    Un adulte doit déposer l’enfant en maternelle.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831850"/>
            <a:ext cx="7467600" cy="724942"/>
          </a:xfrm>
        </p:spPr>
        <p:txBody>
          <a:bodyPr>
            <a:noAutofit/>
          </a:bodyPr>
          <a:lstStyle/>
          <a:p>
            <a:pPr algn="ctr"/>
            <a:r>
              <a:rPr lang="fr-FR" sz="6600" dirty="0">
                <a:solidFill>
                  <a:srgbClr val="0070C0"/>
                </a:solidFill>
              </a:rPr>
              <a:t>POINTS DIVERS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276872"/>
            <a:ext cx="8784976" cy="573325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fr-FR" sz="2600" dirty="0">
                <a:solidFill>
                  <a:srgbClr val="0070C0"/>
                </a:solidFill>
              </a:rPr>
              <a:t>RETARDS et ABSENCES</a:t>
            </a:r>
          </a:p>
          <a:p>
            <a:pPr lvl="0"/>
            <a:r>
              <a:rPr lang="fr-FR" dirty="0"/>
              <a:t>Tout élève exceptionnellement en retard doit être accompagné par un adulte au </a:t>
            </a:r>
            <a:r>
              <a:rPr lang="fr-FR" u="sng" dirty="0"/>
              <a:t>secrétariat</a:t>
            </a:r>
            <a:r>
              <a:rPr lang="fr-FR" dirty="0"/>
              <a:t>. Les parents ne peuvent pas amener les enfants dans les classes directement.</a:t>
            </a:r>
          </a:p>
          <a:p>
            <a:pPr lvl="0"/>
            <a:r>
              <a:rPr lang="fr-FR" dirty="0"/>
              <a:t>Les départs et arrivées sont à </a:t>
            </a:r>
            <a:r>
              <a:rPr lang="fr-FR" dirty="0">
                <a:solidFill>
                  <a:srgbClr val="FF0000"/>
                </a:solidFill>
              </a:rPr>
              <a:t>13H (sauf pour séances régulières chez un thérapeute, avec justificatifs)</a:t>
            </a:r>
          </a:p>
          <a:p>
            <a:pPr lvl="0"/>
            <a:r>
              <a:rPr lang="fr-FR" dirty="0"/>
              <a:t>Toute absence doit être </a:t>
            </a:r>
            <a:r>
              <a:rPr lang="fr-FR" u="sng" dirty="0"/>
              <a:t>explicitement</a:t>
            </a:r>
            <a:r>
              <a:rPr lang="fr-FR" dirty="0"/>
              <a:t> motivée et justifiée dans le cahier de liaison.</a:t>
            </a:r>
          </a:p>
          <a:p>
            <a:r>
              <a:rPr lang="fr-FR" dirty="0"/>
              <a:t>A titre exceptionnel, en cas de retour à la maison </a:t>
            </a:r>
            <a:r>
              <a:rPr lang="fr-FR" u="sng" dirty="0"/>
              <a:t>avant</a:t>
            </a:r>
            <a:r>
              <a:rPr lang="fr-FR" dirty="0"/>
              <a:t> la fin des classes, il faut signer une lettre de décharge au secrétariat.</a:t>
            </a:r>
          </a:p>
          <a:p>
            <a:pPr lvl="0">
              <a:buNone/>
            </a:pPr>
            <a:endParaRPr lang="fr-FR" sz="2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979" y="2348880"/>
            <a:ext cx="8964488" cy="6813376"/>
          </a:xfrm>
        </p:spPr>
        <p:txBody>
          <a:bodyPr>
            <a:noAutofit/>
          </a:bodyPr>
          <a:lstStyle/>
          <a:p>
            <a:r>
              <a:rPr lang="fr-FR" sz="1800" dirty="0"/>
              <a:t>Pour éviter la prolifération des poux, </a:t>
            </a:r>
            <a:r>
              <a:rPr lang="fr-FR" sz="1800" dirty="0">
                <a:solidFill>
                  <a:srgbClr val="FF0000"/>
                </a:solidFill>
              </a:rPr>
              <a:t>les cheveux longs doivent être attachés </a:t>
            </a:r>
            <a:r>
              <a:rPr lang="fr-FR" sz="1800" dirty="0"/>
              <a:t>et chaque tête régulièrement contrôlée tout au long de l’année et traitée si nécessaire.</a:t>
            </a:r>
          </a:p>
          <a:p>
            <a:pPr lvl="0"/>
            <a:endParaRPr lang="fr-FR" sz="1800" dirty="0"/>
          </a:p>
          <a:p>
            <a:pPr lvl="0"/>
            <a:r>
              <a:rPr lang="fr-FR" sz="1800" dirty="0"/>
              <a:t>Tous les vêtements des élèves (manteaux, écharpes, bonnets, gants etc…) doivent être marqués au nom de l’élève. </a:t>
            </a:r>
          </a:p>
          <a:p>
            <a:pPr lvl="0"/>
            <a:endParaRPr lang="fr-FR" sz="1800" dirty="0"/>
          </a:p>
          <a:p>
            <a:r>
              <a:rPr lang="fr-FR" sz="1800" dirty="0"/>
              <a:t>Pour les tout-petits, le sac contenant le change doit être également marqué.</a:t>
            </a:r>
          </a:p>
          <a:p>
            <a:endParaRPr lang="fr-FR" sz="1800" dirty="0"/>
          </a:p>
          <a:p>
            <a:r>
              <a:rPr lang="fr-FR" sz="1800" u="sng" dirty="0"/>
              <a:t>Les vêtements non récupérés seront envoyés au recyclage du linge tous les premiers du mois.</a:t>
            </a:r>
          </a:p>
          <a:p>
            <a:endParaRPr lang="fr-FR" sz="1800" dirty="0"/>
          </a:p>
          <a:p>
            <a:pPr lvl="0"/>
            <a:r>
              <a:rPr lang="fr-FR" sz="1800" dirty="0"/>
              <a:t>Toute demande de rendez-vous avec les enseignants doit être mentionnée sur le cahier de liaison. </a:t>
            </a:r>
            <a:r>
              <a:rPr lang="fr-FR" sz="1800" b="1" dirty="0"/>
              <a:t>Les enseignants ne peuvent pas être interpelés dans la cour ou sur le parvis. On ne peut pas les contacter sur le téléphone privé.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403648" y="831850"/>
            <a:ext cx="7467600" cy="724942"/>
          </a:xfrm>
        </p:spPr>
        <p:txBody>
          <a:bodyPr>
            <a:noAutofit/>
          </a:bodyPr>
          <a:lstStyle/>
          <a:p>
            <a:pPr algn="ctr"/>
            <a:r>
              <a:rPr lang="fr-FR" sz="6000" dirty="0">
                <a:solidFill>
                  <a:srgbClr val="0070C0"/>
                </a:solidFill>
              </a:rPr>
              <a:t>POINTS DIVERS </a:t>
            </a:r>
            <a:br>
              <a:rPr lang="fr-FR" sz="6000" dirty="0">
                <a:solidFill>
                  <a:srgbClr val="0070C0"/>
                </a:solidFill>
              </a:rPr>
            </a:br>
            <a:r>
              <a:rPr lang="fr-FR" sz="6000" dirty="0">
                <a:solidFill>
                  <a:srgbClr val="0070C0"/>
                </a:solidFill>
              </a:rPr>
              <a:t>(suite)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71800" y="519261"/>
            <a:ext cx="7886700" cy="1325563"/>
          </a:xfrm>
        </p:spPr>
        <p:txBody>
          <a:bodyPr>
            <a:normAutofit/>
          </a:bodyPr>
          <a:lstStyle/>
          <a:p>
            <a:r>
              <a:rPr lang="fr-FR" sz="7200" dirty="0">
                <a:solidFill>
                  <a:srgbClr val="0070C0"/>
                </a:solidFill>
              </a:rPr>
              <a:t>NUMERIQUE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496" y="2506662"/>
            <a:ext cx="9199934" cy="4351338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Blog sur le site : </a:t>
            </a:r>
            <a:r>
              <a:rPr lang="fr-FR" sz="2800" b="1" dirty="0">
                <a:solidFill>
                  <a:srgbClr val="FF0000"/>
                </a:solidFill>
                <a:hlinkClick r:id="rId2"/>
              </a:rPr>
              <a:t>www.ganrachi.fr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</a:p>
          <a:p>
            <a:r>
              <a:rPr lang="fr-FR" dirty="0"/>
              <a:t>Ne pas diffuser les photos sur les réseaux sociaux; Facebook….</a:t>
            </a:r>
          </a:p>
          <a:p>
            <a:r>
              <a:rPr lang="fr-FR" dirty="0"/>
              <a:t>Communication et livrets sur ECOLE DIRECTE</a:t>
            </a:r>
          </a:p>
        </p:txBody>
      </p:sp>
    </p:spTree>
    <p:extLst>
      <p:ext uri="{BB962C8B-B14F-4D97-AF65-F5344CB8AC3E}">
        <p14:creationId xmlns:p14="http://schemas.microsoft.com/office/powerpoint/2010/main" val="2791875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7467600" cy="810344"/>
          </a:xfrm>
        </p:spPr>
        <p:txBody>
          <a:bodyPr>
            <a:noAutofit/>
          </a:bodyPr>
          <a:lstStyle/>
          <a:p>
            <a:pPr algn="ctr"/>
            <a:r>
              <a:rPr lang="fr-FR" sz="7200" dirty="0">
                <a:solidFill>
                  <a:srgbClr val="0070C0"/>
                </a:solidFill>
              </a:rPr>
              <a:t>EVALUATIONS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2912" y="2276872"/>
            <a:ext cx="8064896" cy="4873752"/>
          </a:xfrm>
        </p:spPr>
        <p:txBody>
          <a:bodyPr>
            <a:normAutofit/>
          </a:bodyPr>
          <a:lstStyle/>
          <a:p>
            <a:r>
              <a:rPr lang="fr-FR" sz="2800" u="sng" dirty="0">
                <a:solidFill>
                  <a:srgbClr val="0070C0"/>
                </a:solidFill>
              </a:rPr>
              <a:t>Maternelle: </a:t>
            </a:r>
          </a:p>
          <a:p>
            <a:pPr>
              <a:buNone/>
            </a:pPr>
            <a:r>
              <a:rPr lang="fr-FR" sz="2800" dirty="0">
                <a:solidFill>
                  <a:schemeClr val="bg1">
                    <a:lumMod val="75000"/>
                  </a:schemeClr>
                </a:solidFill>
              </a:rPr>
              <a:t>Un c</a:t>
            </a:r>
            <a:r>
              <a:rPr lang="fr-FR" sz="2800" dirty="0">
                <a:solidFill>
                  <a:schemeClr val="accent3"/>
                </a:solidFill>
              </a:rPr>
              <a:t>arnet de réussites </a:t>
            </a:r>
            <a:r>
              <a:rPr lang="fr-FR" sz="2800" dirty="0"/>
              <a:t>sera délivré deux fois par an pour attester les réussites des enfants ainsi que l’évaluation positive des progrès remarqués sur ECOLE DIRECTE</a:t>
            </a:r>
          </a:p>
          <a:p>
            <a:r>
              <a:rPr lang="fr-FR" sz="2800" u="sng" dirty="0">
                <a:solidFill>
                  <a:srgbClr val="0070C0"/>
                </a:solidFill>
              </a:rPr>
              <a:t>Elémentaire:</a:t>
            </a:r>
            <a:endParaRPr lang="fr-FR" sz="2800" u="sng" dirty="0"/>
          </a:p>
          <a:p>
            <a:pPr>
              <a:buNone/>
            </a:pPr>
            <a:r>
              <a:rPr lang="fr-FR" sz="2800" dirty="0"/>
              <a:t>Le </a:t>
            </a:r>
            <a:r>
              <a:rPr lang="fr-FR" sz="2800" dirty="0">
                <a:solidFill>
                  <a:schemeClr val="accent3"/>
                </a:solidFill>
              </a:rPr>
              <a:t>LSU: Livret Scolaire Unique </a:t>
            </a:r>
            <a:r>
              <a:rPr lang="fr-FR" sz="2800" dirty="0"/>
              <a:t>sera complété deux fois par an et accompagné d’un autre livret attestant le niveau de compétences des enfants sur ECOLE DIRECTE</a:t>
            </a:r>
            <a:endParaRPr lang="fr-FR" sz="2800" dirty="0">
              <a:solidFill>
                <a:schemeClr val="accent3"/>
              </a:solidFill>
            </a:endParaRPr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8344" y="476672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solidFill>
                  <a:srgbClr val="0070C0"/>
                </a:solidFill>
              </a:rPr>
              <a:t>DELEGUES DES </a:t>
            </a:r>
            <a:br>
              <a:rPr lang="fr-FR" sz="4800" dirty="0">
                <a:solidFill>
                  <a:srgbClr val="0070C0"/>
                </a:solidFill>
              </a:rPr>
            </a:br>
            <a:r>
              <a:rPr lang="fr-FR" sz="4800" dirty="0">
                <a:solidFill>
                  <a:srgbClr val="0070C0"/>
                </a:solidFill>
              </a:rPr>
              <a:t>PARENTS D’ELEVES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506662"/>
            <a:ext cx="8712968" cy="4351338"/>
          </a:xfrm>
        </p:spPr>
        <p:txBody>
          <a:bodyPr>
            <a:normAutofit/>
          </a:bodyPr>
          <a:lstStyle/>
          <a:p>
            <a:r>
              <a:rPr lang="fr-FR" sz="3200" dirty="0"/>
              <a:t>Nous faisons appel aux parents d’élèves pour partager et participer à la vie de l’école. </a:t>
            </a:r>
          </a:p>
          <a:p>
            <a:r>
              <a:rPr lang="fr-FR" sz="3200" dirty="0"/>
              <a:t>Nous recherchons des parents disponibles et volontaires pour mener des actions ponctuelles au profit de l’école.</a:t>
            </a:r>
          </a:p>
          <a:p>
            <a:pPr>
              <a:buNone/>
            </a:pPr>
            <a:r>
              <a:rPr lang="fr-FR" sz="3200" dirty="0"/>
              <a:t>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>
              <a:shade val="85000"/>
            </a:srgb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404664"/>
            <a:ext cx="7467600" cy="64533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3900" dirty="0">
                <a:solidFill>
                  <a:schemeClr val="accent1">
                    <a:lumMod val="75000"/>
                  </a:schemeClr>
                </a:solidFill>
                <a:latin typeface="Brush Script MT" pitchFamily="66" charset="0"/>
              </a:rPr>
              <a:t>En espérant passer une belle année,</a:t>
            </a:r>
          </a:p>
          <a:p>
            <a:pPr algn="ctr">
              <a:buNone/>
            </a:pPr>
            <a:r>
              <a:rPr lang="fr-FR" sz="3900" dirty="0">
                <a:solidFill>
                  <a:schemeClr val="accent1">
                    <a:lumMod val="75000"/>
                  </a:schemeClr>
                </a:solidFill>
                <a:latin typeface="Brush Script MT" pitchFamily="66" charset="0"/>
              </a:rPr>
              <a:t> nous vous remercions pour votre confiance envers nous, votre coopération </a:t>
            </a:r>
          </a:p>
          <a:p>
            <a:pPr algn="ctr">
              <a:buNone/>
            </a:pPr>
            <a:r>
              <a:rPr lang="fr-FR" sz="3900" dirty="0">
                <a:solidFill>
                  <a:schemeClr val="accent1">
                    <a:lumMod val="75000"/>
                  </a:schemeClr>
                </a:solidFill>
                <a:latin typeface="Brush Script MT" pitchFamily="66" charset="0"/>
              </a:rPr>
              <a:t>et nous vous souhaitons</a:t>
            </a:r>
          </a:p>
          <a:p>
            <a:pPr algn="ctr">
              <a:buNone/>
            </a:pPr>
            <a:r>
              <a:rPr lang="fr-FR" sz="3900" dirty="0">
                <a:solidFill>
                  <a:schemeClr val="accent1">
                    <a:lumMod val="75000"/>
                  </a:schemeClr>
                </a:solidFill>
                <a:latin typeface="Brush Script MT" pitchFamily="66" charset="0"/>
              </a:rPr>
              <a:t> une année pleine de réussite pour vos enfants, </a:t>
            </a:r>
          </a:p>
          <a:p>
            <a:pPr algn="ctr">
              <a:buNone/>
            </a:pPr>
            <a:r>
              <a:rPr lang="fr-FR" sz="3900" dirty="0">
                <a:solidFill>
                  <a:schemeClr val="accent1">
                    <a:lumMod val="75000"/>
                  </a:schemeClr>
                </a:solidFill>
                <a:latin typeface="Brush Script MT" pitchFamily="66" charset="0"/>
              </a:rPr>
              <a:t>une année douce comme le miel .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dirty="0"/>
          </a:p>
          <a:p>
            <a:pPr algn="ctr">
              <a:buNone/>
            </a:pPr>
            <a:r>
              <a:rPr lang="fr-FR" sz="4400" dirty="0" err="1">
                <a:solidFill>
                  <a:schemeClr val="accent1"/>
                </a:solidFill>
              </a:rPr>
              <a:t>Chana</a:t>
            </a:r>
            <a:r>
              <a:rPr lang="fr-FR" sz="4400" dirty="0">
                <a:solidFill>
                  <a:schemeClr val="accent1"/>
                </a:solidFill>
              </a:rPr>
              <a:t> </a:t>
            </a:r>
            <a:r>
              <a:rPr lang="fr-FR" sz="4400" dirty="0" err="1">
                <a:solidFill>
                  <a:schemeClr val="accent1"/>
                </a:solidFill>
              </a:rPr>
              <a:t>Tova</a:t>
            </a:r>
            <a:r>
              <a:rPr lang="fr-FR" sz="4400" dirty="0">
                <a:solidFill>
                  <a:schemeClr val="accent1"/>
                </a:solidFill>
              </a:rPr>
              <a:t> </a:t>
            </a:r>
            <a:r>
              <a:rPr lang="fr-FR" sz="4400" dirty="0" err="1">
                <a:solidFill>
                  <a:schemeClr val="accent1"/>
                </a:solidFill>
              </a:rPr>
              <a:t>Oumetouka</a:t>
            </a:r>
            <a:endParaRPr lang="fr-FR" sz="4400" dirty="0">
              <a:solidFill>
                <a:schemeClr val="accent1"/>
              </a:solidFill>
            </a:endParaRPr>
          </a:p>
          <a:p>
            <a:pPr algn="ctr">
              <a:buNone/>
            </a:pPr>
            <a:r>
              <a:rPr lang="he-IL" sz="4400" b="1" dirty="0">
                <a:solidFill>
                  <a:schemeClr val="accent1"/>
                </a:solidFill>
              </a:rPr>
              <a:t>שנה טובה ומתוקה </a:t>
            </a:r>
            <a:endParaRPr lang="fr-FR" sz="4400" b="1" dirty="0">
              <a:solidFill>
                <a:schemeClr val="accent1"/>
              </a:solidFill>
            </a:endParaRPr>
          </a:p>
          <a:p>
            <a:pPr algn="ctr">
              <a:buNone/>
            </a:pPr>
            <a:endParaRPr lang="fr-FR" sz="4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-19891"/>
            <a:ext cx="9140552" cy="6858000"/>
          </a:xfrm>
          <a:prstGeom prst="rect">
            <a:avLst/>
          </a:prstGeom>
          <a:gradFill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lin ang="2700000" scaled="1"/>
          </a:gradFill>
        </p:spPr>
      </p:pic>
      <p:sp>
        <p:nvSpPr>
          <p:cNvPr id="2" name="Rectangle 1"/>
          <p:cNvSpPr/>
          <p:nvPr/>
        </p:nvSpPr>
        <p:spPr>
          <a:xfrm>
            <a:off x="2555776" y="6165304"/>
            <a:ext cx="4104456" cy="43204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BONNE ANNEE 5787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1030</Words>
  <Application>Microsoft Office PowerPoint</Application>
  <PresentationFormat>Affichage à l'écran (4:3)</PresentationFormat>
  <Paragraphs>126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Brush Script MT</vt:lpstr>
      <vt:lpstr>Calibri</vt:lpstr>
      <vt:lpstr>Calibri Light</vt:lpstr>
      <vt:lpstr>Wingdings</vt:lpstr>
      <vt:lpstr>Thème Office</vt:lpstr>
      <vt:lpstr>   BIENVENUE AU GAN RACHI</vt:lpstr>
      <vt:lpstr>Notre école </vt:lpstr>
      <vt:lpstr> Le Gan en joie!!</vt:lpstr>
      <vt:lpstr>PRESENTATION DES CLASSES:</vt:lpstr>
      <vt:lpstr>PRESENTATION DES CLASSES (suite):</vt:lpstr>
      <vt:lpstr>PRESENTATION DES CLASSES (suite):</vt:lpstr>
      <vt:lpstr>HORAIRES A  RESPECTER</vt:lpstr>
      <vt:lpstr>ORGANISATION DE L’ACCUEIL ET DE LA SORTIE DES CLASSES</vt:lpstr>
      <vt:lpstr>ORGANISATION DE L’ACCUEIL ET DE LA SORTIE DES CLASSES (suite)</vt:lpstr>
      <vt:lpstr>ADMINISTRATION</vt:lpstr>
      <vt:lpstr>DOSSIER MEDICAL</vt:lpstr>
      <vt:lpstr>SECURITE</vt:lpstr>
      <vt:lpstr>POINTS DIVERS</vt:lpstr>
      <vt:lpstr>POINTS DIVERS  (suite)</vt:lpstr>
      <vt:lpstr>NUMERIQUE</vt:lpstr>
      <vt:lpstr>EVALUATIONS</vt:lpstr>
      <vt:lpstr>DELEGUES DES  PARENTS D’ELEVES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AU GAN RACHI</dc:title>
  <dc:creator>Windows User</dc:creator>
  <cp:lastModifiedBy>Nehama1</cp:lastModifiedBy>
  <cp:revision>71</cp:revision>
  <dcterms:created xsi:type="dcterms:W3CDTF">2017-09-26T19:14:40Z</dcterms:created>
  <dcterms:modified xsi:type="dcterms:W3CDTF">2026-09-07T13:27:02Z</dcterms:modified>
</cp:coreProperties>
</file>